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0" r:id="rId5"/>
    <p:sldId id="259" r:id="rId6"/>
    <p:sldId id="261" r:id="rId7"/>
    <p:sldId id="262" r:id="rId8"/>
    <p:sldId id="263" r:id="rId9"/>
    <p:sldId id="285" r:id="rId10"/>
    <p:sldId id="287" r:id="rId11"/>
    <p:sldId id="289" r:id="rId12"/>
    <p:sldId id="292" r:id="rId13"/>
    <p:sldId id="288" r:id="rId14"/>
    <p:sldId id="284" r:id="rId15"/>
    <p:sldId id="291" r:id="rId16"/>
    <p:sldId id="264" r:id="rId17"/>
    <p:sldId id="275" r:id="rId18"/>
    <p:sldId id="276" r:id="rId19"/>
    <p:sldId id="277" r:id="rId20"/>
    <p:sldId id="293" r:id="rId21"/>
    <p:sldId id="283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" initials="d" lastIdx="1" clrIdx="0">
    <p:extLst>
      <p:ext uri="{19B8F6BF-5375-455C-9EA6-DF929625EA0E}">
        <p15:presenceInfo xmlns:p15="http://schemas.microsoft.com/office/powerpoint/2012/main" userId="a67133a163275b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../graphs/scatter_plots/scatter_plot_longitud_vs_latitude.png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.bin"/><Relationship Id="rId4" Type="http://schemas.openxmlformats.org/officeDocument/2006/relationships/hyperlink" Target="../machine_learning_trees/decision_tree_%5b'day',%20'month',%20'state',%20'weather',%20'lgt_cond'%5d_to_fatals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atality%20Analysis%20Reporting%20System%20(FARS)%20Analytical%20User%u2019s%20Manual,%201975-2019.pdf" TargetMode="External"/><Relationship Id="rId2" Type="http://schemas.openxmlformats.org/officeDocument/2006/relationships/hyperlink" Target="Car%20Accidents%20Project.pptx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731" y="951053"/>
            <a:ext cx="8825658" cy="1190897"/>
          </a:xfrm>
        </p:spPr>
        <p:txBody>
          <a:bodyPr/>
          <a:lstStyle/>
          <a:p>
            <a:r>
              <a:rPr lang="en-US" sz="9600" dirty="0"/>
              <a:t>Car Accidents</a:t>
            </a:r>
            <a:endParaRPr lang="he-IL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115" y="2643781"/>
            <a:ext cx="8825658" cy="861420"/>
          </a:xfrm>
        </p:spPr>
        <p:txBody>
          <a:bodyPr/>
          <a:lstStyle/>
          <a:p>
            <a:r>
              <a:rPr lang="en-US" dirty="0"/>
              <a:t>Lior turgeman 304941412</a:t>
            </a:r>
          </a:p>
          <a:p>
            <a:r>
              <a:rPr lang="en-US" dirty="0"/>
              <a:t>Dan avERIN 204358394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3004">
            <a:off x="5871870" y="2904960"/>
            <a:ext cx="5468451" cy="29638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8" y="4299856"/>
            <a:ext cx="3066506" cy="2044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251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5736071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Day: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</a:t>
            </a:r>
            <a:r>
              <a:rPr lang="en-US" dirty="0"/>
              <a:t>the weekend </a:t>
            </a:r>
            <a:r>
              <a:rPr lang="en-US" dirty="0" smtClean="0"/>
              <a:t>(Friday Saturday and Sunday) - 48.98% of all accidents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Per </a:t>
            </a:r>
            <a:r>
              <a:rPr lang="en-US" u="sng" dirty="0" smtClean="0"/>
              <a:t>Hour</a:t>
            </a:r>
            <a:r>
              <a:rPr lang="en-US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accidents occur </a:t>
            </a:r>
            <a:r>
              <a:rPr lang="en-US" dirty="0" smtClean="0"/>
              <a:t>between 17:00 to 19:00.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t="18911" r="17635" b="18639"/>
          <a:stretch/>
        </p:blipFill>
        <p:spPr>
          <a:xfrm>
            <a:off x="1144101" y="1527674"/>
            <a:ext cx="2298896" cy="2298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19048" r="17664" b="18503"/>
          <a:stretch/>
        </p:blipFill>
        <p:spPr>
          <a:xfrm>
            <a:off x="1111443" y="4200522"/>
            <a:ext cx="2364211" cy="23745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40" y="1644226"/>
            <a:ext cx="739413" cy="837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81" y="3943995"/>
            <a:ext cx="351930" cy="2388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22" y="1362209"/>
            <a:ext cx="2567473" cy="2567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605486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– Light Conditions: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daylight - 48%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</a:t>
            </a:r>
            <a:r>
              <a:rPr lang="en-US" u="sng" dirty="0" smtClean="0"/>
              <a:t>– Drunk Drivers Involved:</a:t>
            </a:r>
            <a:endParaRPr lang="en-US" u="sng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71% of Accidents – 0 Drunk drivers.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29% of Accidents involved at least 1 drunk driver.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1" t="19593" r="17664" b="18367"/>
          <a:stretch/>
        </p:blipFill>
        <p:spPr>
          <a:xfrm>
            <a:off x="1144449" y="1480271"/>
            <a:ext cx="2364211" cy="2369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" y="1808532"/>
            <a:ext cx="962382" cy="919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5" t="19592" r="17664" b="18367"/>
          <a:stretch/>
        </p:blipFill>
        <p:spPr>
          <a:xfrm>
            <a:off x="1144449" y="4114741"/>
            <a:ext cx="2364211" cy="24314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6" y="4637315"/>
            <a:ext cx="434066" cy="815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006" y="1362209"/>
            <a:ext cx="2882542" cy="2161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28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1" t="39347" r="12740" b="19918"/>
          <a:stretch/>
        </p:blipFill>
        <p:spPr>
          <a:xfrm>
            <a:off x="2275704" y="2309310"/>
            <a:ext cx="7320829" cy="3769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770875" y="1355157"/>
            <a:ext cx="106199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In the following scatter plot, we can see the USA map, generated according to the accidents longitude and latitude locations, from the database.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75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6598" r="4766" b="4812"/>
          <a:stretch/>
        </p:blipFill>
        <p:spPr>
          <a:xfrm>
            <a:off x="952545" y="1964869"/>
            <a:ext cx="4566786" cy="4424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966266" y="1318538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Accidents with drunk drivers mostly occur at night, when the peak hour is 2 am.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15" y="1957032"/>
            <a:ext cx="4432593" cy="4432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512215" y="1304292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At weekends, accidents involve more drunk drivers(Friday, Saturday and Sunday).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11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amount of car accidents to the weather conditions occurred at the time of the accident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t="18940" r="17726" b="18656"/>
          <a:stretch/>
        </p:blipFill>
        <p:spPr>
          <a:xfrm>
            <a:off x="4772608" y="2156840"/>
            <a:ext cx="3228391" cy="3181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9392" r="8974" b="3339"/>
          <a:stretch/>
        </p:blipFill>
        <p:spPr>
          <a:xfrm>
            <a:off x="647939" y="2156840"/>
            <a:ext cx="3778887" cy="39017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80310" y="2107266"/>
            <a:ext cx="39935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As you can see from the data,</a:t>
            </a:r>
          </a:p>
          <a:p>
            <a:r>
              <a:rPr lang="en-US" dirty="0"/>
              <a:t>m</a:t>
            </a:r>
            <a:r>
              <a:rPr lang="en-US" dirty="0" smtClean="0"/>
              <a:t>ost of the accidents occur during </a:t>
            </a:r>
            <a:r>
              <a:rPr lang="en-US" dirty="0"/>
              <a:t>c</a:t>
            </a:r>
            <a:r>
              <a:rPr lang="en-US" dirty="0" smtClean="0"/>
              <a:t>lear </a:t>
            </a:r>
            <a:r>
              <a:rPr lang="en-US" dirty="0"/>
              <a:t>w</a:t>
            </a:r>
            <a:r>
              <a:rPr lang="en-US" dirty="0" smtClean="0"/>
              <a:t>eather.</a:t>
            </a:r>
          </a:p>
        </p:txBody>
      </p:sp>
    </p:spTree>
    <p:extLst>
      <p:ext uri="{BB962C8B-B14F-4D97-AF65-F5344CB8AC3E}">
        <p14:creationId xmlns:p14="http://schemas.microsoft.com/office/powerpoint/2010/main" val="21711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weather and the type of accidents happened 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4532" y="2012393"/>
            <a:ext cx="450882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About 50% of all accidents that occur during clear weather, </a:t>
            </a:r>
            <a:r>
              <a:rPr lang="en-US" dirty="0"/>
              <a:t>not include </a:t>
            </a:r>
            <a:r>
              <a:rPr lang="en-US" dirty="0" smtClean="0"/>
              <a:t>collisions between another vehicle.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The second common type of accidents are angle collisions.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642"/>
          <a:stretch/>
        </p:blipFill>
        <p:spPr>
          <a:xfrm>
            <a:off x="6831106" y="4459081"/>
            <a:ext cx="1580721" cy="1579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0134" y="4459081"/>
            <a:ext cx="1353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2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3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5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6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7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8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9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12</a:t>
            </a:r>
            <a:endParaRPr lang="he-IL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10285" r="9333" b="8571"/>
          <a:stretch/>
        </p:blipFill>
        <p:spPr>
          <a:xfrm>
            <a:off x="430796" y="1999548"/>
            <a:ext cx="6096466" cy="4535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50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our data is mainly categorical, we decided to use and implement Decision Tree model as our Machine Learning and prediction.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and tests according to the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AriE"/>
              </a:rPr>
              <a:t>We split the data: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 will hold the columns which are parameters used for the prediction.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y holds the prediction we wanted to know.</a:t>
            </a:r>
          </a:p>
          <a:p>
            <a:pPr lvl="1"/>
            <a:r>
              <a:rPr lang="en-US" dirty="0" smtClean="0">
                <a:latin typeface="AriE"/>
              </a:rPr>
              <a:t>Our data is being sent train_test_split function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X_tr and Y_tr are used by the model for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X_ts and Y_ts are used for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We chose to set the test size to 20%, which means 80% will be used for training, and 20% for testing.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50" y="3716888"/>
            <a:ext cx="7134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as an output: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Here is an example of the </a:t>
            </a:r>
            <a:r>
              <a:rPr lang="en-US" dirty="0">
                <a:latin typeface="AriE"/>
              </a:rPr>
              <a:t>d</a:t>
            </a:r>
            <a:r>
              <a:rPr lang="en-US" dirty="0" smtClean="0">
                <a:latin typeface="AriE"/>
              </a:rPr>
              <a:t>ecision </a:t>
            </a:r>
            <a:r>
              <a:rPr lang="en-US" dirty="0">
                <a:latin typeface="AriE"/>
              </a:rPr>
              <a:t>t</a:t>
            </a:r>
            <a:r>
              <a:rPr lang="en-US" dirty="0" smtClean="0">
                <a:latin typeface="AriE"/>
              </a:rPr>
              <a:t>ree our code generates for the following </a:t>
            </a:r>
            <a:r>
              <a:rPr lang="en-US" dirty="0">
                <a:latin typeface="AriE"/>
              </a:rPr>
              <a:t>c</a:t>
            </a:r>
            <a:r>
              <a:rPr lang="en-US" dirty="0" smtClean="0">
                <a:latin typeface="AriE"/>
              </a:rPr>
              <a:t>olumns </a:t>
            </a:r>
            <a:r>
              <a:rPr lang="en-US" dirty="0">
                <a:latin typeface="AriE"/>
              </a:rPr>
              <a:t>s</a:t>
            </a:r>
            <a:r>
              <a:rPr lang="en-US" dirty="0" smtClean="0">
                <a:latin typeface="AriE"/>
              </a:rPr>
              <a:t>licing: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Can your predict the fatality rate according to the following data: Day, Month, State, Weather and Light Conditions?</a:t>
            </a:r>
          </a:p>
          <a:p>
            <a:endParaRPr lang="en-US" dirty="0">
              <a:latin typeface="AriE"/>
            </a:endParaRPr>
          </a:p>
          <a:p>
            <a:endParaRPr lang="en-US" dirty="0" smtClean="0">
              <a:latin typeface="AriE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8359" y="4095576"/>
            <a:ext cx="952004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machine_learning.create_prediction(data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'day'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'month'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'weather'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'lgt_cond'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'fatals'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2162728"/>
            <a:ext cx="8858250" cy="609600"/>
          </a:xfrm>
          <a:prstGeom prst="rect">
            <a:avLst/>
          </a:prstGeom>
        </p:spPr>
      </p:pic>
      <p:graphicFrame>
        <p:nvGraphicFramePr>
          <p:cNvPr id="11" name="Object 10">
            <a:hlinkClick r:id="rId4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837691"/>
              </p:ext>
            </p:extLst>
          </p:nvPr>
        </p:nvGraphicFramePr>
        <p:xfrm>
          <a:off x="5298379" y="5572337"/>
          <a:ext cx="5130378" cy="603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Packager Shell Object" showAsIcon="1" r:id="rId5" imgW="3721680" imgH="437400" progId="Package">
                  <p:embed/>
                </p:oleObj>
              </mc:Choice>
              <mc:Fallback>
                <p:oleObj name="Packager Shell Object" showAsIcon="1" r:id="rId5" imgW="3721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98379" y="5572337"/>
                        <a:ext cx="5130378" cy="603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071" y="4705285"/>
            <a:ext cx="2121848" cy="1858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743710" y="5080652"/>
            <a:ext cx="22397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Click To Open File: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7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01037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In the </a:t>
            </a:r>
            <a:r>
              <a:rPr lang="en-US" dirty="0">
                <a:latin typeface="AriE"/>
              </a:rPr>
              <a:t>f</a:t>
            </a:r>
            <a:r>
              <a:rPr lang="en-US" dirty="0" smtClean="0">
                <a:latin typeface="AriE"/>
              </a:rPr>
              <a:t>ollowing </a:t>
            </a:r>
            <a:r>
              <a:rPr lang="en-US" dirty="0">
                <a:latin typeface="AriE"/>
              </a:rPr>
              <a:t>s</a:t>
            </a:r>
            <a:r>
              <a:rPr lang="en-US" dirty="0" smtClean="0">
                <a:latin typeface="AriE"/>
              </a:rPr>
              <a:t>teps we use fit() to train our model, with X_tr and Y_tr.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 predict() with 20% of the data (X_ts and Y_ts) to test the data: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As a result of our requested prediction: [Day</a:t>
            </a:r>
            <a:r>
              <a:rPr lang="en-US" dirty="0">
                <a:latin typeface="AriE"/>
              </a:rPr>
              <a:t>, Month, State, Weather and Light </a:t>
            </a:r>
            <a:r>
              <a:rPr lang="en-US" dirty="0" smtClean="0">
                <a:latin typeface="AriE"/>
              </a:rPr>
              <a:t>Conditions] against [Fatality], we got the following results:</a:t>
            </a: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198781"/>
            <a:ext cx="2943225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474778"/>
            <a:ext cx="3276600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5" y="3996458"/>
            <a:ext cx="720090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5" y="5475946"/>
            <a:ext cx="4219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44148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</a:t>
            </a:r>
            <a:r>
              <a:rPr lang="en-US" dirty="0" smtClean="0">
                <a:latin typeface="AriE"/>
              </a:rPr>
              <a:t>function </a:t>
            </a:r>
            <a:r>
              <a:rPr lang="en-US" dirty="0" smtClean="0">
                <a:latin typeface="AriE"/>
              </a:rPr>
              <a:t>to </a:t>
            </a:r>
            <a:r>
              <a:rPr lang="en-US" dirty="0" smtClean="0">
                <a:latin typeface="AriE"/>
              </a:rPr>
              <a:t>create </a:t>
            </a:r>
            <a:r>
              <a:rPr lang="en-US" dirty="0" smtClean="0">
                <a:latin typeface="AriE"/>
              </a:rPr>
              <a:t>and </a:t>
            </a:r>
            <a:r>
              <a:rPr lang="en-US" dirty="0" smtClean="0">
                <a:latin typeface="AriE"/>
              </a:rPr>
              <a:t>predict </a:t>
            </a:r>
            <a:r>
              <a:rPr lang="en-US" dirty="0" smtClean="0">
                <a:latin typeface="AriE"/>
              </a:rPr>
              <a:t>different inputs of </a:t>
            </a:r>
            <a:r>
              <a:rPr lang="en-US" dirty="0" smtClean="0">
                <a:latin typeface="AriE"/>
              </a:rPr>
              <a:t>columns:</a:t>
            </a: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07" y="1890093"/>
            <a:ext cx="7780192" cy="47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03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amount of car accidents to the weather conditions occurred at the time of the accident?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weather and the type of accidents happened (In intersection, what type of Objects were harmful in the collision…)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Is </a:t>
            </a:r>
            <a:r>
              <a:rPr lang="en-US" sz="2000" dirty="0">
                <a:latin typeface="Arial" panose="020B0604020202020204" pitchFamily="34" charset="0"/>
              </a:rPr>
              <a:t>there a connection between car accidents and the time/day/night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In which states more car </a:t>
            </a:r>
            <a:r>
              <a:rPr lang="en-US" sz="2000" dirty="0">
                <a:latin typeface="Arial" panose="020B0604020202020204" pitchFamily="34" charset="0"/>
              </a:rPr>
              <a:t>accidents are likely to occur?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939712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dirty="0"/>
              <a:t>Project Overview and Research Question</a:t>
            </a:r>
            <a:endParaRPr lang="he-IL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09" y="4016163"/>
            <a:ext cx="3311745" cy="25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37036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option to test different inputs of data:</a:t>
            </a: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8" y="1779868"/>
            <a:ext cx="5797985" cy="2741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740" y="762000"/>
            <a:ext cx="4188069" cy="5841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8" y="4541521"/>
            <a:ext cx="7314674" cy="2061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45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3" y="1353564"/>
            <a:ext cx="8767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 smtClean="0">
                <a:latin typeface="AriE"/>
              </a:rPr>
              <a:t>main.py</a:t>
            </a:r>
            <a:endParaRPr lang="en-US" sz="2800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385938"/>
            <a:ext cx="2186929" cy="770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23" y="2253440"/>
            <a:ext cx="5245748" cy="3349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770875" y="2061298"/>
            <a:ext cx="86594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Imports: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70874" y="3513632"/>
            <a:ext cx="385073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Getting, Handling and Cleaning the Data: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00343" y="1964325"/>
            <a:ext cx="367280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Generating Graphs According to Data: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83" y="4813299"/>
            <a:ext cx="374493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Executing AI Machine Learning Process:</a:t>
            </a:r>
            <a:endParaRPr lang="he-IL" sz="1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26083" y="169918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4" y="3819402"/>
            <a:ext cx="4787268" cy="875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" y="5110804"/>
            <a:ext cx="5507177" cy="4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53564"/>
            <a:ext cx="1094123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project uses Following files:</a:t>
            </a: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main.py</a:t>
            </a:r>
            <a:r>
              <a:rPr lang="en-US" dirty="0" smtClean="0">
                <a:latin typeface="AriE"/>
              </a:rPr>
              <a:t> – Hold the main code that runs and uses the below python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AriE"/>
              </a:rPr>
              <a:t>const_variables.py </a:t>
            </a:r>
            <a:r>
              <a:rPr lang="en-US" dirty="0">
                <a:latin typeface="AriE"/>
              </a:rPr>
              <a:t>– </a:t>
            </a:r>
            <a:r>
              <a:rPr lang="en-US" dirty="0" smtClean="0">
                <a:latin typeface="AriE"/>
              </a:rPr>
              <a:t>Holds constant </a:t>
            </a:r>
            <a:r>
              <a:rPr lang="en-US" dirty="0">
                <a:latin typeface="AriE"/>
              </a:rPr>
              <a:t>variables, lists and dictionary’s for various parameters in our data, we defined the variables using  “Fatality Analysis Reporting System (FARS) Analytical User’s Manual, 1975-2019.PDF”.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graph_generator.py</a:t>
            </a:r>
            <a:r>
              <a:rPr lang="en-US" dirty="0" smtClean="0">
                <a:latin typeface="AriE"/>
              </a:rPr>
              <a:t> – Handles all function for different graph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machine_learning.py</a:t>
            </a:r>
            <a:r>
              <a:rPr lang="en-US" dirty="0" smtClean="0">
                <a:latin typeface="AriE"/>
              </a:rPr>
              <a:t> – Holds Code for Machine Learning AI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process_data_helper.py</a:t>
            </a:r>
            <a:r>
              <a:rPr lang="en-US" dirty="0" smtClean="0">
                <a:latin typeface="AriE"/>
              </a:rPr>
              <a:t> – Holds Function for data cleaning and Data Merging. </a:t>
            </a: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6083" y="169918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</p:spTree>
    <p:extLst>
      <p:ext uri="{BB962C8B-B14F-4D97-AF65-F5344CB8AC3E}">
        <p14:creationId xmlns:p14="http://schemas.microsoft.com/office/powerpoint/2010/main" val="30907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400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44" y="913454"/>
            <a:ext cx="4777740" cy="5334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96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chose to use information from NHTSA(National Highway Traffic Safety Administration) - </a:t>
            </a:r>
            <a:r>
              <a:rPr lang="en-US" dirty="0"/>
              <a:t>agency of the U.S. federal government, part of the Department of Transportation.</a:t>
            </a:r>
          </a:p>
          <a:p>
            <a:r>
              <a:rPr lang="en-US" dirty="0">
                <a:latin typeface="AriE"/>
              </a:rPr>
              <a:t>	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endParaRPr lang="en-US" dirty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used the API to retrieve CSV data files from years 2010 up to 2019.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03" y="3449626"/>
            <a:ext cx="4804546" cy="303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7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550046"/>
            <a:ext cx="111398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following NHTSA API -  </a:t>
            </a:r>
            <a:r>
              <a:rPr lang="en-US" dirty="0" smtClean="0">
                <a:latin typeface="AriE"/>
                <a:hlinkClick r:id="rId2"/>
              </a:rPr>
              <a:t>https</a:t>
            </a:r>
            <a:r>
              <a:rPr lang="en-US" dirty="0">
                <a:latin typeface="AriE"/>
                <a:hlinkClick r:id="rId2"/>
              </a:rPr>
              <a:t>://crashviewer.nhtsa.dot.gov/CrashAPI</a:t>
            </a:r>
            <a:r>
              <a:rPr lang="en-US" dirty="0">
                <a:latin typeface="AriE"/>
              </a:rPr>
              <a:t> </a:t>
            </a: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There </a:t>
            </a:r>
            <a:r>
              <a:rPr lang="en-US" dirty="0">
                <a:latin typeface="AriE"/>
              </a:rPr>
              <a:t>is a lot of API options, and we chose to Get FARS Data By Year with the richest variety of information.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data pulled using the following API requests: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https://</a:t>
            </a:r>
            <a:r>
              <a:rPr lang="en-US" dirty="0" smtClean="0">
                <a:latin typeface="AriE"/>
              </a:rPr>
              <a:t>crashviewer.nhtsa.dot.gov/CrashAPI/FARSData/GetFARSData?dataset=Accident&amp;caseYear=</a:t>
            </a:r>
            <a:r>
              <a:rPr lang="en-US" dirty="0" smtClean="0">
                <a:solidFill>
                  <a:srgbClr val="FF0000"/>
                </a:solidFill>
                <a:latin typeface="AriE"/>
              </a:rPr>
              <a:t>X</a:t>
            </a:r>
            <a:r>
              <a:rPr lang="en-US" dirty="0" smtClean="0">
                <a:latin typeface="AriE"/>
              </a:rPr>
              <a:t>&amp;format=csv</a:t>
            </a:r>
          </a:p>
          <a:p>
            <a:r>
              <a:rPr lang="en-US" dirty="0" smtClean="0">
                <a:solidFill>
                  <a:srgbClr val="FF0000"/>
                </a:solidFill>
                <a:latin typeface="AriE"/>
              </a:rPr>
              <a:t>	X</a:t>
            </a:r>
            <a:r>
              <a:rPr lang="en-US" dirty="0" smtClean="0">
                <a:latin typeface="AriE"/>
              </a:rPr>
              <a:t> – represents every year from 2010 up to 2019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combined and created new big CSV File with all the data combined.</a:t>
            </a:r>
            <a:endParaRPr lang="en-US" dirty="0">
              <a:latin typeface="AriE"/>
            </a:endParaRPr>
          </a:p>
          <a:p>
            <a:r>
              <a:rPr lang="en-US" dirty="0">
                <a:latin typeface="AriE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1283"/>
          <a:stretch/>
        </p:blipFill>
        <p:spPr>
          <a:xfrm>
            <a:off x="9535886" y="3751863"/>
            <a:ext cx="1662520" cy="2638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9" y="4135369"/>
            <a:ext cx="8247775" cy="2254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</p:spTree>
    <p:extLst>
      <p:ext uri="{BB962C8B-B14F-4D97-AF65-F5344CB8AC3E}">
        <p14:creationId xmlns:p14="http://schemas.microsoft.com/office/powerpoint/2010/main" val="35123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8359" y="1744317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E"/>
              </a:rPr>
              <a:t>- In our project we used data from the years 2010 up to 2019.</a:t>
            </a:r>
          </a:p>
          <a:p>
            <a:r>
              <a:rPr lang="en-US" dirty="0">
                <a:latin typeface="AriE"/>
              </a:rPr>
              <a:t>- Each year had close to 35,000 records, eventually we got </a:t>
            </a:r>
            <a:r>
              <a:rPr lang="en-US" dirty="0" smtClean="0">
                <a:latin typeface="AriE"/>
              </a:rPr>
              <a:t>323,480 records as </a:t>
            </a:r>
            <a:r>
              <a:rPr lang="en-US" dirty="0">
                <a:latin typeface="AriE"/>
              </a:rPr>
              <a:t>result of 10 years of car accidents data from the USA.</a:t>
            </a:r>
          </a:p>
          <a:p>
            <a:r>
              <a:rPr lang="en-US" dirty="0">
                <a:latin typeface="AriE"/>
              </a:rPr>
              <a:t>- We omitted irrelevant data from the original csv files, combined all data to one file which will be used to research the question we presented.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359" y="539785"/>
            <a:ext cx="976902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Data Handling and Cleaning</a:t>
            </a:r>
            <a:endParaRPr lang="he-IL" sz="5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21" y="3416073"/>
            <a:ext cx="4974053" cy="194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3416073"/>
            <a:ext cx="5332640" cy="1360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9" y="5070846"/>
            <a:ext cx="5662144" cy="11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73637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 smtClean="0"/>
              <a:t>EDA </a:t>
            </a:r>
            <a:endParaRPr lang="he-IL" sz="5400" b="1" dirty="0"/>
          </a:p>
        </p:txBody>
      </p:sp>
      <p:sp>
        <p:nvSpPr>
          <p:cNvPr id="5" name="Rectangle 6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we checked </a:t>
            </a:r>
            <a:r>
              <a:rPr lang="en-US" dirty="0">
                <a:latin typeface="AriE"/>
              </a:rPr>
              <a:t>our </a:t>
            </a:r>
            <a:r>
              <a:rPr lang="en-US" dirty="0" smtClean="0">
                <a:latin typeface="AriE"/>
              </a:rPr>
              <a:t>data, </a:t>
            </a:r>
            <a:r>
              <a:rPr lang="en-US" dirty="0">
                <a:latin typeface="AriE"/>
              </a:rPr>
              <a:t>we cleared </a:t>
            </a:r>
            <a:r>
              <a:rPr lang="en-US" dirty="0" smtClean="0">
                <a:latin typeface="AriE"/>
              </a:rPr>
              <a:t>irrelevant information regarding </a:t>
            </a:r>
            <a:r>
              <a:rPr lang="en-US" dirty="0">
                <a:latin typeface="AriE"/>
              </a:rPr>
              <a:t>our research questions</a:t>
            </a:r>
            <a:r>
              <a:rPr lang="en-US" dirty="0" smtClean="0">
                <a:latin typeface="Ari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FARS provides PDF File with information regarding each column, under the filename: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“Fatality </a:t>
            </a:r>
            <a:r>
              <a:rPr lang="en-US" dirty="0">
                <a:latin typeface="AriE"/>
              </a:rPr>
              <a:t>Analysis Reporting System (FARS) Analytical User’s </a:t>
            </a:r>
            <a:r>
              <a:rPr lang="en-US" dirty="0" smtClean="0">
                <a:latin typeface="AriE"/>
              </a:rPr>
              <a:t>Manual,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1975-2019.PDF”</a:t>
            </a:r>
          </a:p>
          <a:p>
            <a:pPr lvl="1"/>
            <a:r>
              <a:rPr lang="en-US" dirty="0" smtClean="0">
                <a:latin typeface="AriE"/>
              </a:rPr>
              <a:t>The file is attached in the project under documents folder.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defined a List with all irrelevant columns to be removed from The CSV data files, According to the PDF file.</a:t>
            </a:r>
          </a:p>
        </p:txBody>
      </p:sp>
      <p:pic>
        <p:nvPicPr>
          <p:cNvPr id="11" name="Picture 1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278" y="3773382"/>
            <a:ext cx="3082832" cy="2426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83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8825658" cy="929723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</a:t>
            </a:r>
            <a:endParaRPr lang="he-IL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78080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Almost any column appears twice, first column as text, and secondly as Nominal number.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For getting more reliable data we cleared from every column unknown values, and columns that irrelevant data for our research question</a:t>
            </a:r>
          </a:p>
          <a:p>
            <a:pPr marL="285750" indent="-285750">
              <a:buFontTx/>
              <a:buChar char="-"/>
            </a:pPr>
            <a:r>
              <a:rPr lang="en-US" u="sng" dirty="0">
                <a:latin typeface="AriE"/>
              </a:rPr>
              <a:t>For example: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037" y="1599843"/>
            <a:ext cx="3105150" cy="440173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05686"/>
              </p:ext>
            </p:extLst>
          </p:nvPr>
        </p:nvGraphicFramePr>
        <p:xfrm>
          <a:off x="343070" y="4807780"/>
          <a:ext cx="8128000" cy="1193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17669">
                  <a:extLst>
                    <a:ext uri="{9D8B030D-6E8A-4147-A177-3AD203B41FA5}">
                      <a16:colId xmlns:a16="http://schemas.microsoft.com/office/drawing/2014/main" val="579851342"/>
                    </a:ext>
                  </a:extLst>
                </a:gridCol>
                <a:gridCol w="5010331">
                  <a:extLst>
                    <a:ext uri="{9D8B030D-6E8A-4147-A177-3AD203B41FA5}">
                      <a16:colId xmlns:a16="http://schemas.microsoft.com/office/drawing/2014/main" val="4243580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Reason</a:t>
                      </a:r>
                      <a:r>
                        <a:rPr lang="en-US" sz="1400" baseline="0" dirty="0" smtClean="0"/>
                        <a:t> omitted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PDF</a:t>
                      </a:r>
                      <a:r>
                        <a:rPr lang="en-US" sz="1400" baseline="0" dirty="0" smtClean="0"/>
                        <a:t> Column explanation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5662"/>
                  </a:ext>
                </a:extLst>
              </a:tr>
              <a:tr h="177150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File consecutive number</a:t>
                      </a:r>
                      <a:endParaRPr lang="he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Our research question does not refers</a:t>
                      </a:r>
                      <a:r>
                        <a:rPr lang="en-US" sz="1200" baseline="0" dirty="0" smtClean="0"/>
                        <a:t> to forms.</a:t>
                      </a:r>
                      <a:endParaRPr lang="he-IL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6695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0" y="5253052"/>
            <a:ext cx="4798240" cy="21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4" y="5620191"/>
            <a:ext cx="4842050" cy="2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931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Used Pandas, Seaborn, Matplotlib to generate different variety of graphs according to our data. 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52" y="2703767"/>
            <a:ext cx="7165423" cy="2646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360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7" t="19184" r="17257" b="18503"/>
          <a:stretch/>
        </p:blipFill>
        <p:spPr>
          <a:xfrm>
            <a:off x="4337346" y="1362209"/>
            <a:ext cx="5259187" cy="52136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80686" y="1414769"/>
            <a:ext cx="4149934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State: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see that the most common </a:t>
            </a:r>
            <a:r>
              <a:rPr lang="en-US" dirty="0"/>
              <a:t>s</a:t>
            </a:r>
            <a:r>
              <a:rPr lang="en-US" dirty="0" smtClean="0"/>
              <a:t>tates with accidents is Tennessee and the Florida.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211" y="279918"/>
            <a:ext cx="1160406" cy="60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702</TotalTime>
  <Words>1067</Words>
  <Application>Microsoft Office PowerPoint</Application>
  <PresentationFormat>Widescreen</PresentationFormat>
  <Paragraphs>182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AriE</vt:lpstr>
      <vt:lpstr>Century Gothic</vt:lpstr>
      <vt:lpstr>JetBrains Mono</vt:lpstr>
      <vt:lpstr>Times New Roman</vt:lpstr>
      <vt:lpstr>Wingdings 3</vt:lpstr>
      <vt:lpstr>Ion</vt:lpstr>
      <vt:lpstr>Packager Shell Object</vt:lpstr>
      <vt:lpstr>Car Accidents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Accidents Project</dc:title>
  <dc:creator>dan</dc:creator>
  <cp:lastModifiedBy>dan</cp:lastModifiedBy>
  <cp:revision>96</cp:revision>
  <dcterms:created xsi:type="dcterms:W3CDTF">2021-05-20T16:11:52Z</dcterms:created>
  <dcterms:modified xsi:type="dcterms:W3CDTF">2021-06-25T17:32:33Z</dcterms:modified>
</cp:coreProperties>
</file>